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84" r:id="rId3"/>
    <p:sldId id="276" r:id="rId4"/>
    <p:sldId id="283" r:id="rId5"/>
    <p:sldId id="279" r:id="rId6"/>
    <p:sldId id="282" r:id="rId7"/>
    <p:sldId id="281" r:id="rId8"/>
    <p:sldId id="257" r:id="rId9"/>
    <p:sldId id="260" r:id="rId10"/>
    <p:sldId id="261" r:id="rId11"/>
    <p:sldId id="264" r:id="rId12"/>
    <p:sldId id="263" r:id="rId13"/>
    <p:sldId id="262" r:id="rId14"/>
    <p:sldId id="266" r:id="rId15"/>
    <p:sldId id="265" r:id="rId16"/>
    <p:sldId id="269" r:id="rId17"/>
    <p:sldId id="275" r:id="rId18"/>
    <p:sldId id="285" r:id="rId19"/>
    <p:sldId id="286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5063" y="1934745"/>
            <a:ext cx="784887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Основными направлениями деятельности </a:t>
            </a:r>
            <a:endParaRPr lang="ru-RU" sz="4000" b="1" u="sng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u="sng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4000" b="1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 2020-2021 учебном </a:t>
            </a:r>
            <a:r>
              <a:rPr lang="ru-RU" sz="4000" b="1" u="sng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году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u="sng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станут ….</a:t>
            </a:r>
            <a:endParaRPr lang="ru-RU" sz="4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54904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692696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>
                <a:solidFill>
                  <a:srgbClr val="002060"/>
                </a:solidFill>
                <a:latin typeface="Times New Roman"/>
                <a:ea typeface="Times New Roman"/>
              </a:rPr>
              <a:t>Организационно-педагогические мероприятия</a:t>
            </a:r>
            <a:endParaRPr lang="ru-RU" sz="4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827107"/>
              </p:ext>
            </p:extLst>
          </p:nvPr>
        </p:nvGraphicFramePr>
        <p:xfrm>
          <a:off x="0" y="2132857"/>
          <a:ext cx="9143999" cy="4556760"/>
        </p:xfrm>
        <a:graphic>
          <a:graphicData uri="http://schemas.openxmlformats.org/drawingml/2006/table">
            <a:tbl>
              <a:tblPr firstRow="1" firstCol="1" bandRow="1"/>
              <a:tblGrid>
                <a:gridCol w="3262193"/>
                <a:gridCol w="4582150"/>
                <a:gridCol w="1299656"/>
              </a:tblGrid>
              <a:tr h="288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Формы работы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2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2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Семинар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«Приобщение дошкольников   к истокам народной  культуры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Повысить образовательные, профессиональные, теоретические и практические знания педагогов по проблеме нравственно-патриотического воспитания дошкольников.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4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Семинар-практикум</a:t>
                      </a:r>
                      <a:endParaRPr lang="ru-RU" sz="2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«Нужно, трудно и прекрасно - труд в ДОУ»</a:t>
                      </a:r>
                      <a:endParaRPr lang="ru-RU" sz="2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Совершенствование работы в ДОУ по формированию у дошкольников трудовых навыков.</a:t>
                      </a:r>
                      <a:b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профессиональных качеств педагогов по образовательному модулю Труд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март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533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960568"/>
              </p:ext>
            </p:extLst>
          </p:nvPr>
        </p:nvGraphicFramePr>
        <p:xfrm>
          <a:off x="0" y="1340768"/>
          <a:ext cx="8964488" cy="5088596"/>
        </p:xfrm>
        <a:graphic>
          <a:graphicData uri="http://schemas.openxmlformats.org/drawingml/2006/table">
            <a:tbl>
              <a:tblPr firstRow="1" firstCol="1" bandRow="1"/>
              <a:tblGrid>
                <a:gridCol w="2314282"/>
                <a:gridCol w="2871786"/>
                <a:gridCol w="1300915"/>
                <a:gridCol w="2477505"/>
              </a:tblGrid>
              <a:tr h="2880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Педагогический </a:t>
                      </a:r>
                      <a:r>
                        <a:rPr lang="ru-RU" sz="1800" b="1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консилиум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«Результаты  индивидуального развития  воспитанников ДОУ»  </a:t>
                      </a: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  целью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выявления  характера  и причин  отклонений в занятиях; планирование работы  с  детьми-  семьями группы  риска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октябрь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</a:t>
                      </a: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воспитатель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Потакуева О.А.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мед. 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сестра-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Иванова </a:t>
                      </a: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Т.С.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Педагоги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9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Консультативный центр для   детей и родителей   от 1 до 3 лет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Цель:</a:t>
                      </a: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получение консультативной помощи  для раннего развития и социализации ребенка.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согласно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плана     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медсестра-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Иванова </a:t>
                      </a: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Т.С.</a:t>
                      </a:r>
                      <a:b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воспитатели: </a:t>
                      </a:r>
                      <a:endParaRPr lang="ru-RU" sz="18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Абусова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А.В.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Нетёсова</a:t>
                      </a: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Т.Б.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533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691013"/>
              </p:ext>
            </p:extLst>
          </p:nvPr>
        </p:nvGraphicFramePr>
        <p:xfrm>
          <a:off x="0" y="1844824"/>
          <a:ext cx="8765083" cy="4626864"/>
        </p:xfrm>
        <a:graphic>
          <a:graphicData uri="http://schemas.openxmlformats.org/drawingml/2006/table">
            <a:tbl>
              <a:tblPr firstRow="1" firstCol="1" bandRow="1"/>
              <a:tblGrid>
                <a:gridCol w="7092280"/>
                <a:gridCol w="1672803"/>
              </a:tblGrid>
              <a:tr h="7759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«Создание  условий  для  эффективного проведения  прогулок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сентябрь</a:t>
                      </a:r>
                      <a:endParaRPr lang="ru-RU" sz="24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74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«Значение дидактических игр в </a:t>
                      </a: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приобщении детей  дошкольного возраста  к истокам народной  культуры»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24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4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«Патриотическое  </a:t>
                      </a: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духовно-нравственное  воспитание  и приобщение  к 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культурному  наследию старших дошкольников»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2400" b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4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«Организация  трудовой деятельности дошкольников  с учетом  из индивидуальных способностей»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март </a:t>
                      </a:r>
                      <a:endParaRPr lang="ru-RU" sz="24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63688" y="908720"/>
            <a:ext cx="5429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/>
                <a:ea typeface="Times New Roman"/>
              </a:rPr>
              <a:t>Консультации 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533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020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41169"/>
              </p:ext>
            </p:extLst>
          </p:nvPr>
        </p:nvGraphicFramePr>
        <p:xfrm>
          <a:off x="0" y="1471742"/>
          <a:ext cx="8784976" cy="5047488"/>
        </p:xfrm>
        <a:graphic>
          <a:graphicData uri="http://schemas.openxmlformats.org/drawingml/2006/table">
            <a:tbl>
              <a:tblPr firstRow="1" firstCol="1" bandRow="1"/>
              <a:tblGrid>
                <a:gridCol w="3773762"/>
                <a:gridCol w="1986878"/>
                <a:gridCol w="3024336"/>
              </a:tblGrid>
              <a:tr h="4107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Темы проверок</a:t>
                      </a:r>
                      <a:endParaRPr lang="ru-RU" sz="24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Сроки </a:t>
                      </a:r>
                      <a:endParaRPr lang="ru-RU" sz="24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Открытые просмотры</a:t>
                      </a:r>
                      <a:endParaRPr lang="ru-RU" sz="24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Систематизация  работы   по приобщению детей  дошкольного возраста  к истокам народной  культуры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2400" b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ноябрь</a:t>
                      </a:r>
                      <a:endParaRPr lang="ru-RU" sz="24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Просмотр  НОД по истории и культуре  в дошкольных группах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1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50520" algn="l"/>
                        </a:tabLs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Эффективность   воспитательно-образовательной работы по трудовому  воспитанию дошкольников в ДОУ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24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март</a:t>
                      </a:r>
                      <a:endParaRPr lang="ru-RU" sz="24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50520" algn="l"/>
                        </a:tabLs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Просмотр разных видов  труда с детьми дошкольного возраста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93716" y="754078"/>
            <a:ext cx="5769977" cy="755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4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Тематические проверки</a:t>
            </a:r>
            <a:endParaRPr lang="ru-RU" sz="40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3533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08685"/>
              </p:ext>
            </p:extLst>
          </p:nvPr>
        </p:nvGraphicFramePr>
        <p:xfrm>
          <a:off x="323528" y="2060848"/>
          <a:ext cx="8568952" cy="3886008"/>
        </p:xfrm>
        <a:graphic>
          <a:graphicData uri="http://schemas.openxmlformats.org/drawingml/2006/table">
            <a:tbl>
              <a:tblPr firstRow="1" firstCol="1" bandRow="1"/>
              <a:tblGrid>
                <a:gridCol w="5328592"/>
                <a:gridCol w="1224136"/>
                <a:gridCol w="2016224"/>
              </a:tblGrid>
              <a:tr h="8509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НОД  в средней   группе по теме - Птицы нашего края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r>
                        <a:rPr lang="ru-RU" sz="24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ноября </a:t>
                      </a:r>
                      <a:endParaRPr lang="ru-RU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2020г</a:t>
                      </a:r>
                      <a:endParaRPr lang="ru-RU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Карелина А.А.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0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НОД</a:t>
                      </a:r>
                      <a:r>
                        <a:rPr lang="ru-RU" sz="24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во  второй  младшей  группе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«Дикие  и домашние  животные»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Фролова М.Н.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6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Подготовительная  к школе  группа 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«Профессии</a:t>
                      </a:r>
                      <a:r>
                        <a:rPr lang="ru-RU" sz="24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родного города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11 декабря 2020 </a:t>
                      </a:r>
                      <a:endParaRPr lang="ru-RU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Маслова Н.Г.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76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504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Образовательное  событие в старшей  группе по теме -    Секреты  бабушкиного сундучка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504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3792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504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Касаткина А.А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11560" y="836712"/>
            <a:ext cx="76352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>
                <a:latin typeface="Times New Roman"/>
                <a:ea typeface="Times New Roman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Times New Roman"/>
                <a:ea typeface="Times New Roman"/>
              </a:rPr>
              <a:t>Открытые мероприятия </a:t>
            </a:r>
            <a:r>
              <a:rPr lang="ru-RU" sz="4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(РМО)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533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113852"/>
              </p:ext>
            </p:extLst>
          </p:nvPr>
        </p:nvGraphicFramePr>
        <p:xfrm>
          <a:off x="17338" y="1772817"/>
          <a:ext cx="8875141" cy="4556760"/>
        </p:xfrm>
        <a:graphic>
          <a:graphicData uri="http://schemas.openxmlformats.org/drawingml/2006/table">
            <a:tbl>
              <a:tblPr firstRow="1" firstCol="1" bandRow="1"/>
              <a:tblGrid>
                <a:gridCol w="3034236"/>
                <a:gridCol w="1441262"/>
                <a:gridCol w="4399643"/>
              </a:tblGrid>
              <a:tr h="20882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Конкурс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«Развивающие  игры по краеведению» -   представление педагогами      авторских разработок   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Представление   и защита игр и пособий 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приобщению  детей  дошкольного возраста  к истокам народной  культуры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(краеведению)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Формирование базы   практического  материала по  работе  с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детьми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Конкурс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«Лучший  уголок по трудовому  воспитанию»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февраль-март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Создание  условий  в группе  по трудовому  воспитанию дошкольников в ДОУ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3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Смотр-конкурс </a:t>
                      </a: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«Лучший  участок по созданию условий для пребывания детей на  свежем воздухе»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май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Оценка  готовности  воспитателей  к  работе  в  летний  период.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-108520" y="848408"/>
            <a:ext cx="9252520" cy="74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u="sng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Выставки, </a:t>
            </a:r>
            <a:r>
              <a:rPr lang="ru-RU" sz="4000" b="1" u="sng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смотры, конкурсы </a:t>
            </a:r>
            <a:endParaRPr lang="ru-RU" sz="4000" u="sng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533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603993"/>
              </p:ext>
            </p:extLst>
          </p:nvPr>
        </p:nvGraphicFramePr>
        <p:xfrm>
          <a:off x="323528" y="3284984"/>
          <a:ext cx="8352928" cy="2542443"/>
        </p:xfrm>
        <a:graphic>
          <a:graphicData uri="http://schemas.openxmlformats.org/drawingml/2006/table">
            <a:tbl>
              <a:tblPr firstRow="1" firstCol="1" bandRow="1"/>
              <a:tblGrid>
                <a:gridCol w="6696744"/>
                <a:gridCol w="1656184"/>
              </a:tblGrid>
              <a:tr h="2542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Проект</a:t>
                      </a:r>
                      <a:r>
                        <a:rPr lang="ru-RU" sz="2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Азбука  безопасности» </a:t>
                      </a:r>
                      <a:endParaRPr lang="ru-RU" sz="24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Проект </a:t>
                      </a:r>
                      <a:r>
                        <a:rPr lang="ru-RU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«Экологическая  тропа в ДОУ»</a:t>
                      </a:r>
                      <a:endParaRPr lang="ru-RU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r>
                        <a:rPr lang="ru-RU" sz="2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</a:t>
                      </a:r>
                      <a:r>
                        <a:rPr lang="ru-RU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течение  года</a:t>
                      </a: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691680" y="1579752"/>
            <a:ext cx="5403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>
                <a:solidFill>
                  <a:srgbClr val="002060"/>
                </a:solidFill>
                <a:latin typeface="Times New Roman"/>
                <a:ea typeface="Times New Roman"/>
              </a:rPr>
              <a:t>Реализация проектов  </a:t>
            </a:r>
            <a:endParaRPr lang="ru-RU" sz="4000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708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4111" y="2492896"/>
            <a:ext cx="8892480" cy="273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Руководители кружков:</a:t>
            </a:r>
            <a:endParaRPr lang="ru-RU" sz="2400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342900" lvl="0" indent="-342900">
              <a:buFont typeface="Symbol"/>
              <a:buChar char="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</a:rPr>
              <a:t>Театр-студия «Улыбка»-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/>
              </a:rPr>
              <a:t>воспитатель  Касаткина А.А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/>
              </a:rPr>
              <a:t>.</a:t>
            </a:r>
          </a:p>
          <a:p>
            <a:pPr marL="342900" lvl="0" indent="-342900">
              <a:buFont typeface="Symbol"/>
              <a:buChar char=""/>
            </a:pP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>
              <a:buFont typeface="Symbol"/>
              <a:buChar char="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</a:rPr>
              <a:t>Кружок «Истоки» -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/>
              </a:rPr>
              <a:t>старший воспитатель Потакуева О.А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/>
              </a:rPr>
              <a:t>.</a:t>
            </a:r>
          </a:p>
          <a:p>
            <a:pPr marL="342900" lvl="0" indent="-342900">
              <a:buFont typeface="Symbol"/>
              <a:buChar char=""/>
            </a:pP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>
              <a:buFont typeface="Symbol"/>
              <a:buChar char="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</a:rPr>
              <a:t>Кружок «Весёлые нотки» -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/>
              </a:rPr>
              <a:t>музыкальный руководитель- Огнева О.М.</a:t>
            </a:r>
            <a:endParaRPr lang="ru-RU" sz="2400" dirty="0"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2113" y="1484784"/>
            <a:ext cx="8299773" cy="755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4000" b="1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Кружковая  деятельность с детьми</a:t>
            </a:r>
            <a:endParaRPr lang="ru-RU" sz="4000" u="sng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9340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4111" y="2492896"/>
            <a:ext cx="8892480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400" dirty="0"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124744"/>
            <a:ext cx="878238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Выполнение 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санитарных  требований Роспотребнадзора, в соответствии с Санитарно-эпидемиологическими правилами СП 3.1./2.4. 3598-20 ,утв. Постановлением Главного  государственного  санитарного врача России от30.06.2020 № 16 (зарегистрированные 03.07.2020 № 58824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).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Реализация   Общенационального антикризисного плана  действий  от 25..05.2020г № АБ –П13-5361кв.</a:t>
            </a:r>
          </a:p>
          <a:p>
            <a:pPr algn="ctr"/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/>
            </a:endParaRP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/>
              </a:rPr>
              <a:t>Проблемы  в период самоизоляции  – </a:t>
            </a:r>
            <a:r>
              <a:rPr lang="ru-RU" sz="2400" b="1" dirty="0" smtClean="0">
                <a:latin typeface="Times New Roman"/>
              </a:rPr>
              <a:t>работа  с детьми дистанционно , недостаточный уровень  ИКТ- компетентности  ,нехватка знаний  цифровых образовательных технологий</a:t>
            </a:r>
          </a:p>
          <a:p>
            <a:pPr algn="ctr"/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</a:rPr>
              <a:t> </a:t>
            </a:r>
          </a:p>
          <a:p>
            <a:pPr algn="ctr"/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/>
            </a:endParaRPr>
          </a:p>
          <a:p>
            <a:pPr algn="ctr"/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406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937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4111" y="2492896"/>
            <a:ext cx="8892480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400" dirty="0"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4300" y="1084674"/>
            <a:ext cx="803925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4000" b="1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Работа  творческой  группы ДОУ</a:t>
            </a:r>
            <a:endParaRPr lang="ru-RU" sz="4000" u="sng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2204864"/>
            <a:ext cx="7560839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</a:rPr>
              <a:t> Внедрение  цифровых технологий  в работу  с детьми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</a:rPr>
              <a:t>Изменение  приоритетов  в повышении квалификации педагогов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</a:rPr>
              <a:t>Развитие  практики  удаленной работы</a:t>
            </a:r>
          </a:p>
          <a:p>
            <a:pPr marL="342900" indent="-342900">
              <a:buFont typeface="Wingdings" pitchFamily="2" charset="2"/>
              <a:buChar char="q"/>
            </a:pP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Цель- творческой группы ДОУ </a:t>
            </a:r>
            <a:r>
              <a:rPr lang="ru-RU" sz="2800" b="1" smtClean="0">
                <a:solidFill>
                  <a:srgbClr val="002060"/>
                </a:solidFill>
                <a:latin typeface="Times New Roman"/>
              </a:rPr>
              <a:t>- разработать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План  мероприятий по  дистанционному  взаимодействию  с родителями </a:t>
            </a:r>
          </a:p>
          <a:p>
            <a:pPr algn="ctr"/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/>
            </a:endParaRPr>
          </a:p>
          <a:p>
            <a:pPr algn="ctr"/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234091" y="2400613"/>
            <a:ext cx="1221545" cy="1713638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825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421" y="1052736"/>
            <a:ext cx="8516036" cy="5212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Сохранение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конкурентоспособности детского сада;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выполнение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Образовательной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программы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совершенствование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оздоровительной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деятельности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проявление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активности и представления опыта работы детского сада через участие в  конкурсах, семинарах различного уровня, размещение информации о деятельности детского сада на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сайте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внедрение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педагогический процесс ДОУ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дистанционных технологий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изучение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практики организации  ВСОКО в ДОУ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604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9537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1916832"/>
            <a:ext cx="5976664" cy="302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ВНИМАНИЕ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871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7430" y="2508657"/>
            <a:ext cx="6696744" cy="1463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6300470" algn="l"/>
              </a:tabLst>
            </a:pPr>
            <a:r>
              <a:rPr lang="ru-RU" sz="4000" b="1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Годовые  задачи  на  </a:t>
            </a:r>
            <a:endParaRPr lang="ru-RU" sz="4000" b="1" u="sng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6300470" algn="l"/>
              </a:tabLst>
            </a:pPr>
            <a:r>
              <a:rPr lang="ru-RU" sz="4000" b="1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2020-2021 </a:t>
            </a:r>
            <a:r>
              <a:rPr lang="ru-RU" sz="4000" b="1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учебный  год</a:t>
            </a:r>
            <a:endParaRPr lang="ru-RU" sz="4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9948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620" y="1772816"/>
            <a:ext cx="9036496" cy="4488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</a:t>
            </a:r>
            <a:r>
              <a:rPr lang="x-none" sz="4000" b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задача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  </a:t>
            </a:r>
            <a:endParaRPr lang="ru-RU" sz="4000" b="1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Систематизировать  работу  по приобщению детей  дошкольного возраста  к истокам народной  культуры 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endParaRPr lang="ru-RU" sz="40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  <a:p>
            <a:pPr lvl="0" algn="just">
              <a:spcAft>
                <a:spcPts val="880"/>
              </a:spcAft>
            </a:pPr>
            <a:r>
              <a:rPr lang="ru-RU" dirty="0" smtClean="0">
                <a:latin typeface="Times New Roman"/>
                <a:ea typeface="Times New Roman"/>
              </a:rPr>
              <a:t> </a:t>
            </a:r>
            <a:endParaRPr lang="ru-RU" sz="11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191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56233" y="1196752"/>
            <a:ext cx="9324528" cy="527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spcAft>
                <a:spcPts val="880"/>
              </a:spcAft>
              <a:buFont typeface="Symbol"/>
              <a:buChar char="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Формировать нравственно – патриотические качества дошкольников в процессе познавательного  развития дошкольников </a:t>
            </a:r>
          </a:p>
          <a:p>
            <a:pPr marL="342900" lvl="0" indent="-342900" algn="just">
              <a:spcBef>
                <a:spcPct val="20000"/>
              </a:spcBef>
              <a:spcAft>
                <a:spcPts val="880"/>
              </a:spcAft>
              <a:buFont typeface="Symbol"/>
              <a:buChar char="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Систематизировать  систему патриотического воспитания дошкольников через использование технологий проектирования, музейной педагогики в ДОУ</a:t>
            </a:r>
          </a:p>
          <a:p>
            <a:pPr marL="342900" lvl="0" indent="-342900" algn="just">
              <a:spcBef>
                <a:spcPct val="20000"/>
              </a:spcBef>
              <a:spcAft>
                <a:spcPts val="880"/>
              </a:spcAft>
              <a:buFont typeface="Symbol"/>
              <a:buChar char="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Создать  электронные альбомы по ознакомлению дошкольников с  историей  родной  страны и города  </a:t>
            </a:r>
          </a:p>
          <a:p>
            <a:pPr marL="342900" lvl="0" indent="-342900" algn="just">
              <a:spcBef>
                <a:spcPct val="20000"/>
              </a:spcBef>
              <a:spcAft>
                <a:spcPts val="880"/>
              </a:spcAft>
              <a:buFont typeface="Symbol"/>
              <a:buChar char="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Систематизировать  методические материалы по патриотическому воспитанию детей дошкольного возраста посредством ознакомления с историей и архитектурой большой и малой Родины. </a:t>
            </a:r>
          </a:p>
          <a:p>
            <a:pPr marL="342900" lvl="0" indent="-342900" algn="just">
              <a:spcBef>
                <a:spcPct val="20000"/>
              </a:spcBef>
              <a:spcAft>
                <a:spcPts val="880"/>
              </a:spcAft>
              <a:buFont typeface="Symbol"/>
              <a:buChar char="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Совершенствовать предметно – развивающую среду через организацию мини – музее, тематических выставок, проектов и пр. </a:t>
            </a:r>
          </a:p>
          <a:p>
            <a:pPr marL="342900" lvl="0" indent="-342900" algn="just">
              <a:spcBef>
                <a:spcPct val="20000"/>
              </a:spcBef>
              <a:spcAft>
                <a:spcPts val="880"/>
              </a:spcAft>
              <a:buFont typeface="Symbol"/>
              <a:buChar char="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Обеспечить и организовать образовательный процесс  работы  с детьми совместно с   родителями </a:t>
            </a:r>
          </a:p>
          <a:p>
            <a:pPr marL="342900" lvl="0" indent="-342900" algn="just">
              <a:spcBef>
                <a:spcPct val="20000"/>
              </a:spcBef>
              <a:spcAft>
                <a:spcPts val="880"/>
              </a:spcAft>
              <a:buFont typeface="Symbol"/>
              <a:buChar char="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Обобщить опыт    работы  по данной  теме   с другими учреждениями и организациями (музеи города, библиотека, школа искусств  ) </a:t>
            </a:r>
          </a:p>
        </p:txBody>
      </p:sp>
    </p:spTree>
    <p:extLst>
      <p:ext uri="{BB962C8B-B14F-4D97-AF65-F5344CB8AC3E}">
        <p14:creationId xmlns:p14="http://schemas.microsoft.com/office/powerpoint/2010/main" val="1919331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052736"/>
            <a:ext cx="9036496" cy="489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algn="just">
              <a:spcAft>
                <a:spcPts val="0"/>
              </a:spcAft>
            </a:pP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задача: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endParaRPr lang="ru-RU" sz="4000" dirty="0" smtClean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Проанализировать 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качество  воспитательно-образовательной работы по трудовому  воспитанию дошкольников всех возрастов. 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  <a:p>
            <a:pPr lvl="0" algn="just">
              <a:spcAft>
                <a:spcPts val="880"/>
              </a:spcAft>
            </a:pPr>
            <a:r>
              <a:rPr lang="ru-RU" dirty="0" smtClean="0">
                <a:latin typeface="Times New Roman"/>
                <a:ea typeface="Times New Roman"/>
              </a:rPr>
              <a:t> </a:t>
            </a:r>
            <a:endParaRPr lang="ru-RU" sz="11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21914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959" y="2309169"/>
            <a:ext cx="8712968" cy="357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Font typeface="Symbol"/>
              <a:buChar char=""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Проанализировать  средства и формы трудового воспитания  в ДОУ;</a:t>
            </a:r>
          </a:p>
          <a:p>
            <a:pPr marL="342900" lvl="0" indent="-342900" algn="just">
              <a:spcBef>
                <a:spcPct val="20000"/>
              </a:spcBef>
              <a:buFont typeface="Symbol"/>
              <a:buChar char=""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Совершенствовать  работу   по формированию у дошкольников трудовых навыков.</a:t>
            </a:r>
          </a:p>
          <a:p>
            <a:pPr marL="342900" lvl="0" indent="-342900" algn="just">
              <a:spcBef>
                <a:spcPct val="20000"/>
              </a:spcBef>
              <a:buFont typeface="Symbol"/>
              <a:buChar char=""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Развивать  профессиональные  качества  педагогов по образовательному модулю  «Труд».</a:t>
            </a:r>
          </a:p>
          <a:p>
            <a:pPr marL="342900" lvl="0" indent="-342900" algn="just">
              <a:spcBef>
                <a:spcPct val="20000"/>
              </a:spcBef>
              <a:buFont typeface="Symbol"/>
              <a:buChar char=""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Систематизировать знания воспитателей по трудовому воспитанию.</a:t>
            </a:r>
          </a:p>
          <a:p>
            <a:pPr marL="342900" lvl="0" indent="-342900" algn="just">
              <a:spcBef>
                <a:spcPct val="20000"/>
              </a:spcBef>
              <a:buFont typeface="Symbol"/>
              <a:buChar char=""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Обогатить ППРС в группах и ДОУ по трудовому  воспитанию дошкольников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48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124744"/>
            <a:ext cx="7776864" cy="755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Аттестация </a:t>
            </a:r>
            <a:r>
              <a:rPr lang="ru-RU" sz="40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педагогов</a:t>
            </a:r>
            <a:endParaRPr lang="ru-RU" sz="4000" dirty="0">
              <a:ea typeface="Calibri"/>
              <a:cs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939110"/>
              </p:ext>
            </p:extLst>
          </p:nvPr>
        </p:nvGraphicFramePr>
        <p:xfrm>
          <a:off x="-1" y="2132856"/>
          <a:ext cx="8964489" cy="3334475"/>
        </p:xfrm>
        <a:graphic>
          <a:graphicData uri="http://schemas.openxmlformats.org/drawingml/2006/table">
            <a:tbl>
              <a:tblPr firstRow="1" firstCol="1" bandRow="1"/>
              <a:tblGrid>
                <a:gridCol w="2267745"/>
                <a:gridCol w="1944216"/>
                <a:gridCol w="1728192"/>
                <a:gridCol w="3024336"/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Занимаемая должность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Форма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аттестации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Предполагаемая категория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2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Абусова</a:t>
                      </a:r>
                      <a:r>
                        <a:rPr lang="ru-RU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А.В.</a:t>
                      </a:r>
                      <a:endParaRPr lang="ru-RU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Представление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соответствие на занимаемую должность</a:t>
                      </a:r>
                      <a:endParaRPr lang="ru-RU" sz="20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Колесникова К.А.</a:t>
                      </a:r>
                      <a:endParaRPr lang="ru-RU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lang="ru-RU" sz="2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2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Касаткина А.А.</a:t>
                      </a:r>
                      <a:endParaRPr lang="ru-RU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lang="ru-RU" sz="2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Модельный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паспорт 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высшая  квалификационная категория</a:t>
                      </a:r>
                      <a:endParaRPr lang="ru-RU" sz="20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2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Карелина  А.А.</a:t>
                      </a:r>
                      <a:endParaRPr lang="ru-RU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2639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1021apic1219_sc115.c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005"/>
            <a:ext cx="9324528" cy="68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289258"/>
              </p:ext>
            </p:extLst>
          </p:nvPr>
        </p:nvGraphicFramePr>
        <p:xfrm>
          <a:off x="251520" y="1832628"/>
          <a:ext cx="8640960" cy="4465956"/>
        </p:xfrm>
        <a:graphic>
          <a:graphicData uri="http://schemas.openxmlformats.org/drawingml/2006/table">
            <a:tbl>
              <a:tblPr firstRow="1" firstCol="1" bandRow="1"/>
              <a:tblGrid>
                <a:gridCol w="7344816"/>
                <a:gridCol w="1296144"/>
              </a:tblGrid>
              <a:tr h="1116489">
                <a:tc>
                  <a:txBody>
                    <a:bodyPr/>
                    <a:lstStyle/>
                    <a:p>
                      <a:pPr indent="2495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Установочный  совет  «Организация образовательной деятельности дошкольного учреждения на 2020 – 2021 учебный год» </a:t>
                      </a:r>
                      <a:endParaRPr lang="ru-RU" sz="2000" b="1" i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495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2000" b="1" i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2495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август</a:t>
                      </a:r>
                      <a:endParaRPr lang="ru-RU" sz="2000" b="1" i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6489">
                <a:tc>
                  <a:txBody>
                    <a:bodyPr/>
                    <a:lstStyle/>
                    <a:p>
                      <a:pPr indent="2495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Тематический  педагогический совет   </a:t>
                      </a: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«</a:t>
                      </a: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Систематизация   работы   по приобщению детей  дошкольного возраста  к истокам народной  культуры» </a:t>
                      </a: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endParaRPr lang="ru-RU" sz="2000" b="1" i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495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ноябрь</a:t>
                      </a:r>
                      <a:endParaRPr lang="ru-RU" sz="2000" b="1" i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6489">
                <a:tc>
                  <a:txBody>
                    <a:bodyPr/>
                    <a:lstStyle/>
                    <a:p>
                      <a:pPr indent="2495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Тематический педагогический совет:</a:t>
                      </a: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«Современные подходы  к трудовому  воспитанию детей  дошкольного возраста.» 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495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март</a:t>
                      </a:r>
                      <a:endParaRPr lang="ru-RU" sz="2000" b="1" i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6489">
                <a:tc>
                  <a:txBody>
                    <a:bodyPr/>
                    <a:lstStyle/>
                    <a:p>
                      <a:pPr indent="2495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Итоговый  педагогический совет  </a:t>
                      </a:r>
                      <a:r>
                        <a:rPr lang="ru-RU" sz="20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  Итоги работы за 2020  - 2021 учебный год. Утверждение плана работы на летний период</a:t>
                      </a:r>
                      <a:r>
                        <a:rPr lang="ru-RU" sz="20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2000" b="1" i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495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май  </a:t>
                      </a:r>
                      <a:endParaRPr lang="ru-RU" sz="2000" b="1" i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2495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2000" b="1" i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2495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2000" b="1" i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1124744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/>
                <a:ea typeface="Times New Roman"/>
              </a:rPr>
              <a:t>Педагогические советы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5338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895</Words>
  <Application>Microsoft Office PowerPoint</Application>
  <PresentationFormat>Экран (4:3)</PresentationFormat>
  <Paragraphs>192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Оля</cp:lastModifiedBy>
  <cp:revision>10</cp:revision>
  <dcterms:created xsi:type="dcterms:W3CDTF">2020-09-01T07:06:32Z</dcterms:created>
  <dcterms:modified xsi:type="dcterms:W3CDTF">2021-01-12T03:27:10Z</dcterms:modified>
</cp:coreProperties>
</file>